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35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3640" y="18720"/>
            <a:ext cx="9065160" cy="14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Lato"/>
                <a:ea typeface="DejaVu Sans"/>
              </a:rPr>
              <a:t>Context Matters</a:t>
            </a:r>
            <a:br/>
            <a:r>
              <a:rPr lang="en-US" sz="2600" b="0" strike="noStrike" spc="-1">
                <a:solidFill>
                  <a:srgbClr val="000000"/>
                </a:solidFill>
                <a:latin typeface="Lato"/>
                <a:ea typeface="DejaVu Sans"/>
              </a:rPr>
              <a:t>Recovering Human Semantic Structure from Machine Learning Analysis of Large-Scale Text Corpora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174600" y="1465920"/>
            <a:ext cx="5859360" cy="409248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6400800" y="2000880"/>
            <a:ext cx="292428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Society for Neuroscience – 21 October 2019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Lato"/>
                <a:ea typeface="DejaVu Sans"/>
              </a:rPr>
              <a:t>Tyler Giallanza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Lato"/>
                <a:ea typeface="DejaVu Sans"/>
              </a:rPr>
              <a:t>Marius Cătălin Iordan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Cameron T. Ellis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Nicole Beckage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Jonathan D. Cohen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3"/>
          <a:srcRect t="32779" r="73542" b="31210"/>
          <a:stretch/>
        </p:blipFill>
        <p:spPr>
          <a:xfrm>
            <a:off x="6004800" y="4389120"/>
            <a:ext cx="802800" cy="109548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4"/>
          <a:stretch/>
        </p:blipFill>
        <p:spPr>
          <a:xfrm>
            <a:off x="6701400" y="4443840"/>
            <a:ext cx="1040760" cy="109548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5"/>
          <a:stretch/>
        </p:blipFill>
        <p:spPr>
          <a:xfrm>
            <a:off x="7671960" y="4388040"/>
            <a:ext cx="1186920" cy="118692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6"/>
          <a:stretch/>
        </p:blipFill>
        <p:spPr>
          <a:xfrm>
            <a:off x="8905680" y="4388400"/>
            <a:ext cx="1022760" cy="11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Experimental Design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640" y="1326240"/>
            <a:ext cx="9066600" cy="32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6" name="Picture 215"/>
          <p:cNvPicPr/>
          <p:nvPr/>
        </p:nvPicPr>
        <p:blipFill>
          <a:blip r:embed="rId2"/>
          <a:srcRect b="51411"/>
          <a:stretch/>
        </p:blipFill>
        <p:spPr>
          <a:xfrm>
            <a:off x="237960" y="1208160"/>
            <a:ext cx="5147640" cy="2833560"/>
          </a:xfrm>
          <a:prstGeom prst="rect">
            <a:avLst/>
          </a:prstGeom>
          <a:ln>
            <a:noFill/>
          </a:ln>
        </p:spPr>
      </p:pic>
      <p:pic>
        <p:nvPicPr>
          <p:cNvPr id="217" name="Picture 216"/>
          <p:cNvPicPr/>
          <p:nvPr/>
        </p:nvPicPr>
        <p:blipFill>
          <a:blip r:embed="rId2"/>
          <a:srcRect t="48566"/>
          <a:stretch/>
        </p:blipFill>
        <p:spPr>
          <a:xfrm>
            <a:off x="5006160" y="1141560"/>
            <a:ext cx="5100840" cy="297216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3088080" y="4721040"/>
            <a:ext cx="31993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DejaVu Sans"/>
              </a:rPr>
              <a:t>Amazon Mechanical Turk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DejaVu Sans"/>
              </a:rPr>
              <a:t>N=35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3640" y="57960"/>
            <a:ext cx="9066600" cy="48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Lato"/>
                <a:ea typeface="DejaVu Sans"/>
              </a:rPr>
              <a:t>Context Constraints Improve Similarity Prediction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03640" y="1326240"/>
            <a:ext cx="9066600" cy="32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1" name="Picture 220"/>
          <p:cNvPicPr/>
          <p:nvPr/>
        </p:nvPicPr>
        <p:blipFill>
          <a:blip r:embed="rId2"/>
          <a:srcRect b="30390"/>
          <a:stretch/>
        </p:blipFill>
        <p:spPr>
          <a:xfrm>
            <a:off x="1591200" y="607680"/>
            <a:ext cx="5938920" cy="4910040"/>
          </a:xfrm>
          <a:prstGeom prst="rect">
            <a:avLst/>
          </a:prstGeom>
          <a:ln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5212080" y="731520"/>
            <a:ext cx="2467800" cy="47538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3867840" y="3136320"/>
            <a:ext cx="821880" cy="45612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3017520" y="1490400"/>
            <a:ext cx="913320" cy="210204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3640" y="57960"/>
            <a:ext cx="9066600" cy="48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Lato"/>
                <a:ea typeface="DejaVu Sans"/>
              </a:rPr>
              <a:t>Contextual Dimensionality Reduction</a:t>
            </a:r>
            <a:endParaRPr lang="en-US" sz="3200" b="0" strike="noStrike" spc="-1">
              <a:latin typeface="Arial"/>
            </a:endParaRPr>
          </a:p>
        </p:txBody>
      </p:sp>
      <p:grpSp>
        <p:nvGrpSpPr>
          <p:cNvPr id="226" name="Group 2"/>
          <p:cNvGrpSpPr/>
          <p:nvPr/>
        </p:nvGrpSpPr>
        <p:grpSpPr>
          <a:xfrm>
            <a:off x="248400" y="1821240"/>
            <a:ext cx="3088800" cy="2938440"/>
            <a:chOff x="248400" y="1821240"/>
            <a:chExt cx="3088800" cy="2938440"/>
          </a:xfrm>
        </p:grpSpPr>
        <p:sp>
          <p:nvSpPr>
            <p:cNvPr id="227" name="Line 3"/>
            <p:cNvSpPr/>
            <p:nvPr/>
          </p:nvSpPr>
          <p:spPr>
            <a:xfrm>
              <a:off x="595080" y="4563360"/>
              <a:ext cx="2742120" cy="36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4"/>
            <p:cNvSpPr/>
            <p:nvPr/>
          </p:nvSpPr>
          <p:spPr>
            <a:xfrm flipH="1" flipV="1">
              <a:off x="594360" y="1821240"/>
              <a:ext cx="720" cy="274212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5"/>
            <p:cNvSpPr/>
            <p:nvPr/>
          </p:nvSpPr>
          <p:spPr>
            <a:xfrm flipV="1">
              <a:off x="595080" y="2734920"/>
              <a:ext cx="2376360" cy="182844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6"/>
            <p:cNvSpPr/>
            <p:nvPr/>
          </p:nvSpPr>
          <p:spPr>
            <a:xfrm>
              <a:off x="1594800" y="4395720"/>
              <a:ext cx="15116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dimension 3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31" name="CustomShape 7"/>
            <p:cNvSpPr/>
            <p:nvPr/>
          </p:nvSpPr>
          <p:spPr>
            <a:xfrm rot="16200000">
              <a:off x="-504360" y="2575800"/>
              <a:ext cx="1869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dimension 1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32" name="CustomShape 8"/>
            <p:cNvSpPr/>
            <p:nvPr/>
          </p:nvSpPr>
          <p:spPr>
            <a:xfrm rot="19345200">
              <a:off x="1171080" y="2958120"/>
              <a:ext cx="186012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dimension 2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233" name="CustomShape 9"/>
          <p:cNvSpPr/>
          <p:nvPr/>
        </p:nvSpPr>
        <p:spPr>
          <a:xfrm>
            <a:off x="960480" y="218664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10"/>
          <p:cNvSpPr/>
          <p:nvPr/>
        </p:nvSpPr>
        <p:spPr>
          <a:xfrm>
            <a:off x="1068480" y="362628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11"/>
          <p:cNvSpPr/>
          <p:nvPr/>
        </p:nvSpPr>
        <p:spPr>
          <a:xfrm>
            <a:off x="653400" y="19317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bear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36" name="CustomShape 12"/>
          <p:cNvSpPr/>
          <p:nvPr/>
        </p:nvSpPr>
        <p:spPr>
          <a:xfrm>
            <a:off x="761400" y="332814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bull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37" name="CustomShape 13"/>
          <p:cNvSpPr/>
          <p:nvPr/>
        </p:nvSpPr>
        <p:spPr>
          <a:xfrm>
            <a:off x="1374840" y="2473920"/>
            <a:ext cx="17892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14"/>
          <p:cNvSpPr/>
          <p:nvPr/>
        </p:nvSpPr>
        <p:spPr>
          <a:xfrm>
            <a:off x="6212880" y="4559760"/>
            <a:ext cx="274212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15"/>
          <p:cNvSpPr/>
          <p:nvPr/>
        </p:nvSpPr>
        <p:spPr>
          <a:xfrm flipH="1" flipV="1">
            <a:off x="6212520" y="1817640"/>
            <a:ext cx="720" cy="274212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Line 16"/>
          <p:cNvSpPr/>
          <p:nvPr/>
        </p:nvSpPr>
        <p:spPr>
          <a:xfrm flipV="1">
            <a:off x="6212880" y="2731320"/>
            <a:ext cx="2376360" cy="182844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17"/>
          <p:cNvSpPr/>
          <p:nvPr/>
        </p:nvSpPr>
        <p:spPr>
          <a:xfrm>
            <a:off x="8002860" y="4323540"/>
            <a:ext cx="912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size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2" name="CustomShape 18"/>
          <p:cNvSpPr/>
          <p:nvPr/>
        </p:nvSpPr>
        <p:spPr>
          <a:xfrm rot="16200000">
            <a:off x="5500800" y="2184840"/>
            <a:ext cx="1094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danger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3" name="CustomShape 19"/>
          <p:cNvSpPr/>
          <p:nvPr/>
        </p:nvSpPr>
        <p:spPr>
          <a:xfrm rot="19345200">
            <a:off x="7474680" y="2766600"/>
            <a:ext cx="1094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furriness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4" name="CustomShape 20"/>
          <p:cNvSpPr/>
          <p:nvPr/>
        </p:nvSpPr>
        <p:spPr>
          <a:xfrm>
            <a:off x="6578640" y="218304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1"/>
          <p:cNvSpPr/>
          <p:nvPr/>
        </p:nvSpPr>
        <p:spPr>
          <a:xfrm>
            <a:off x="7298280" y="286668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2"/>
          <p:cNvSpPr/>
          <p:nvPr/>
        </p:nvSpPr>
        <p:spPr>
          <a:xfrm>
            <a:off x="6271200" y="19281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bear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47" name="CustomShape 23"/>
          <p:cNvSpPr/>
          <p:nvPr/>
        </p:nvSpPr>
        <p:spPr>
          <a:xfrm>
            <a:off x="7027200" y="26121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bull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48" name="CustomShape 24"/>
          <p:cNvSpPr/>
          <p:nvPr/>
        </p:nvSpPr>
        <p:spPr>
          <a:xfrm>
            <a:off x="6993000" y="2470320"/>
            <a:ext cx="17892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25"/>
          <p:cNvSpPr/>
          <p:nvPr/>
        </p:nvSpPr>
        <p:spPr>
          <a:xfrm>
            <a:off x="914040" y="986040"/>
            <a:ext cx="255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300 dimensions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CustomShape 26"/>
          <p:cNvSpPr/>
          <p:nvPr/>
        </p:nvSpPr>
        <p:spPr>
          <a:xfrm>
            <a:off x="6170040" y="986040"/>
            <a:ext cx="25574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 dimensions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Human relevant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Context relevant</a:t>
            </a:r>
            <a:endParaRPr lang="en-US" sz="1800" b="0" strike="noStrike" spc="-1">
              <a:latin typeface="Arial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3C7145-A1CA-4554-B9D1-48710D8E48EC}"/>
              </a:ext>
            </a:extLst>
          </p:cNvPr>
          <p:cNvCxnSpPr/>
          <p:nvPr/>
        </p:nvCxnSpPr>
        <p:spPr>
          <a:xfrm>
            <a:off x="624840" y="4404360"/>
            <a:ext cx="2413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4571DA-D49A-44D9-AE3A-A85F7A6A9212}"/>
              </a:ext>
            </a:extLst>
          </p:cNvPr>
          <p:cNvCxnSpPr>
            <a:cxnSpLocks/>
          </p:cNvCxnSpPr>
          <p:nvPr/>
        </p:nvCxnSpPr>
        <p:spPr>
          <a:xfrm flipV="1">
            <a:off x="618490" y="2089140"/>
            <a:ext cx="0" cy="2321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3A9E31-DA3C-4648-A2BF-34E05D23B661}"/>
              </a:ext>
            </a:extLst>
          </p:cNvPr>
          <p:cNvCxnSpPr>
            <a:cxnSpLocks/>
          </p:cNvCxnSpPr>
          <p:nvPr/>
        </p:nvCxnSpPr>
        <p:spPr>
          <a:xfrm flipV="1">
            <a:off x="637540" y="2769180"/>
            <a:ext cx="2179640" cy="1635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3FDB5B-A843-4E56-A5CC-09553B00894B}"/>
              </a:ext>
            </a:extLst>
          </p:cNvPr>
          <p:cNvCxnSpPr/>
          <p:nvPr/>
        </p:nvCxnSpPr>
        <p:spPr>
          <a:xfrm>
            <a:off x="6324600" y="4404360"/>
            <a:ext cx="2413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7E2805-6A0A-4E37-BD4A-EB2A3D66371A}"/>
              </a:ext>
            </a:extLst>
          </p:cNvPr>
          <p:cNvCxnSpPr>
            <a:cxnSpLocks/>
          </p:cNvCxnSpPr>
          <p:nvPr/>
        </p:nvCxnSpPr>
        <p:spPr>
          <a:xfrm flipV="1">
            <a:off x="6318250" y="2089140"/>
            <a:ext cx="0" cy="2321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3A4F62-1202-4DE7-B930-F54D9E8A8C57}"/>
              </a:ext>
            </a:extLst>
          </p:cNvPr>
          <p:cNvCxnSpPr>
            <a:cxnSpLocks/>
          </p:cNvCxnSpPr>
          <p:nvPr/>
        </p:nvCxnSpPr>
        <p:spPr>
          <a:xfrm flipV="1">
            <a:off x="6337300" y="2769180"/>
            <a:ext cx="2179640" cy="1635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AD2DBF-2A57-42A1-8A34-231D18A27A56}"/>
              </a:ext>
            </a:extLst>
          </p:cNvPr>
          <p:cNvCxnSpPr/>
          <p:nvPr/>
        </p:nvCxnSpPr>
        <p:spPr>
          <a:xfrm>
            <a:off x="3657600" y="3047760"/>
            <a:ext cx="1874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  <p:bldP spid="246" grpId="0"/>
      <p:bldP spid="247" grpId="0"/>
      <p:bldP spid="2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3640" y="57960"/>
            <a:ext cx="9066600" cy="48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Lato"/>
                <a:ea typeface="DejaVu Sans"/>
              </a:rPr>
              <a:t>Contextual Dim. Reduction Predicts Similarity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52" name="Picture 226"/>
          <p:cNvPicPr/>
          <p:nvPr/>
        </p:nvPicPr>
        <p:blipFill>
          <a:blip r:embed="rId2"/>
          <a:srcRect r="19478" b="28653"/>
          <a:stretch/>
        </p:blipFill>
        <p:spPr>
          <a:xfrm>
            <a:off x="792720" y="1280160"/>
            <a:ext cx="7863480" cy="418500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103360" y="1398960"/>
            <a:ext cx="3552840" cy="397764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2700720" y="3276720"/>
            <a:ext cx="659880" cy="47304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4"/>
          <p:cNvSpPr/>
          <p:nvPr/>
        </p:nvSpPr>
        <p:spPr>
          <a:xfrm>
            <a:off x="4157280" y="2599200"/>
            <a:ext cx="659880" cy="11502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5"/>
          <p:cNvSpPr/>
          <p:nvPr/>
        </p:nvSpPr>
        <p:spPr>
          <a:xfrm>
            <a:off x="2014920" y="1998000"/>
            <a:ext cx="659880" cy="17514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6"/>
          <p:cNvSpPr/>
          <p:nvPr/>
        </p:nvSpPr>
        <p:spPr>
          <a:xfrm>
            <a:off x="3471480" y="2006640"/>
            <a:ext cx="659880" cy="17514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Conclusion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503640" y="1326240"/>
            <a:ext cx="9066600" cy="41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9800">
              <a:lnSpc>
                <a:spcPct val="100000"/>
              </a:lnSpc>
              <a:spcBef>
                <a:spcPts val="2832"/>
              </a:spcBef>
              <a:spcAft>
                <a:spcPts val="1417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Accounting for semantic context improves prediction of similarity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32"/>
              </a:spcBef>
              <a:spcAft>
                <a:spcPts val="1417"/>
              </a:spcAft>
            </a:pPr>
            <a:r>
              <a:rPr lang="en-US" sz="32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Improved embedding spaces with less training data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32"/>
              </a:spcBef>
              <a:spcAft>
                <a:spcPts val="1417"/>
              </a:spcAft>
            </a:pPr>
            <a:r>
              <a:rPr lang="en-US" sz="32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Potential for large-scale experiments </a:t>
            </a:r>
            <a:r>
              <a:rPr lang="en-US" sz="3200" spc="-1" dirty="0">
                <a:solidFill>
                  <a:srgbClr val="000000"/>
                </a:solidFill>
                <a:latin typeface="Lato"/>
                <a:ea typeface="DejaVu Sans"/>
              </a:rPr>
              <a:t>using ML approach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32"/>
              </a:spcBef>
              <a:spcAft>
                <a:spcPts val="1417"/>
              </a:spcAft>
            </a:pP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35"/>
          <p:cNvPicPr/>
          <p:nvPr/>
        </p:nvPicPr>
        <p:blipFill>
          <a:blip r:embed="rId2"/>
          <a:srcRect b="4010"/>
          <a:stretch/>
        </p:blipFill>
        <p:spPr>
          <a:xfrm>
            <a:off x="561600" y="302400"/>
            <a:ext cx="1461240" cy="1762920"/>
          </a:xfrm>
          <a:prstGeom prst="rect">
            <a:avLst/>
          </a:prstGeom>
          <a:ln>
            <a:noFill/>
          </a:ln>
        </p:spPr>
      </p:pic>
      <p:pic>
        <p:nvPicPr>
          <p:cNvPr id="261" name="Picture 236"/>
          <p:cNvPicPr/>
          <p:nvPr/>
        </p:nvPicPr>
        <p:blipFill>
          <a:blip r:embed="rId3"/>
          <a:srcRect b="10244"/>
          <a:stretch/>
        </p:blipFill>
        <p:spPr>
          <a:xfrm>
            <a:off x="6018480" y="302400"/>
            <a:ext cx="1461240" cy="1762920"/>
          </a:xfrm>
          <a:prstGeom prst="rect">
            <a:avLst/>
          </a:prstGeom>
          <a:ln>
            <a:noFill/>
          </a:ln>
        </p:spPr>
      </p:pic>
      <p:pic>
        <p:nvPicPr>
          <p:cNvPr id="262" name="cte.jpg"/>
          <p:cNvPicPr/>
          <p:nvPr/>
        </p:nvPicPr>
        <p:blipFill>
          <a:blip r:embed="rId4"/>
          <a:srcRect l="14594" r="24725" b="46613"/>
          <a:stretch/>
        </p:blipFill>
        <p:spPr>
          <a:xfrm>
            <a:off x="4207680" y="302400"/>
            <a:ext cx="1461240" cy="1762920"/>
          </a:xfrm>
          <a:prstGeom prst="rect">
            <a:avLst/>
          </a:prstGeom>
          <a:ln w="12600">
            <a:noFill/>
          </a:ln>
          <a:effectLst>
            <a:reflection stA="15034" endPos="40000" dir="5400000" sy="-100000" algn="bl" rotWithShape="0"/>
          </a:effectLst>
        </p:spPr>
      </p:pic>
      <p:pic>
        <p:nvPicPr>
          <p:cNvPr id="263" name="mci2.png"/>
          <p:cNvPicPr/>
          <p:nvPr/>
        </p:nvPicPr>
        <p:blipFill>
          <a:blip r:embed="rId5"/>
          <a:srcRect l="11070" t="878" r="11070" b="22053"/>
          <a:stretch/>
        </p:blipFill>
        <p:spPr>
          <a:xfrm>
            <a:off x="2384640" y="302400"/>
            <a:ext cx="1461240" cy="1762920"/>
          </a:xfrm>
          <a:prstGeom prst="rect">
            <a:avLst/>
          </a:prstGeom>
          <a:ln w="12600">
            <a:noFill/>
          </a:ln>
          <a:effectLst>
            <a:reflection stA="15034" endPos="40000" dir="5400000" sy="-100000" algn="bl" rotWithShape="0"/>
          </a:effectLst>
        </p:spPr>
      </p:pic>
      <p:pic>
        <p:nvPicPr>
          <p:cNvPr id="264" name="johnathan-cohen.jpg"/>
          <p:cNvPicPr/>
          <p:nvPr/>
        </p:nvPicPr>
        <p:blipFill>
          <a:blip r:embed="rId6"/>
          <a:srcRect l="10549" t="1806" r="8312" b="12"/>
          <a:stretch/>
        </p:blipFill>
        <p:spPr>
          <a:xfrm>
            <a:off x="7850160" y="302400"/>
            <a:ext cx="1461240" cy="1762920"/>
          </a:xfrm>
          <a:prstGeom prst="rect">
            <a:avLst/>
          </a:prstGeom>
          <a:ln w="12600">
            <a:noFill/>
          </a:ln>
          <a:effectLst>
            <a:reflection stA="15034" endPos="40000" dir="5400000" sy="-100000" algn="bl" rotWithShape="0"/>
          </a:effectLst>
        </p:spPr>
      </p:pic>
      <p:pic>
        <p:nvPicPr>
          <p:cNvPr id="265" name="Picture 2"/>
          <p:cNvPicPr/>
          <p:nvPr/>
        </p:nvPicPr>
        <p:blipFill>
          <a:blip r:embed="rId7"/>
          <a:stretch/>
        </p:blipFill>
        <p:spPr>
          <a:xfrm>
            <a:off x="7223760" y="2834640"/>
            <a:ext cx="2649960" cy="264996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91440" y="2931840"/>
            <a:ext cx="7039080" cy="268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Avenir Next Demi Bold"/>
              </a:rPr>
              <a:t>Context Matters: Recovering  Human Semantic Structure from Machine Learning  Analysis of Large-Scale Text Corpora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Avenir Next Demi Bold"/>
              </a:rPr>
              <a:t>Iordan, Giallanza, Ellis, Beckage, and Cohen (arXiv 2019)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Neural Basis of Semantic Similarity: 361.07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Avenir Next Demi Bold"/>
              </a:rPr>
              <a:t>mci@princeton.edu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Avenir Next Demi Bold"/>
              </a:rPr>
              <a:t>tylergiallanza@gmail.com 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94320" y="5336640"/>
            <a:ext cx="713052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Lato"/>
                <a:ea typeface="Avenir Next"/>
              </a:rPr>
              <a:t>Funding: Intel Corporation   |   John Templeton Foundation   |   NSF REU 1757554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548640" y="2103120"/>
            <a:ext cx="146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Tyler Giallanza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2286000" y="2103480"/>
            <a:ext cx="1644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Marius Cătălin Iordan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4220640" y="2103840"/>
            <a:ext cx="146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Cameron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Ellis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5984640" y="2104200"/>
            <a:ext cx="146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Nicole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Beckage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>
            <a:off x="7892640" y="2104560"/>
            <a:ext cx="146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Jonathan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Cohen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48"/>
          <p:cNvPicPr/>
          <p:nvPr/>
        </p:nvPicPr>
        <p:blipFill>
          <a:blip r:embed="rId2"/>
          <a:stretch/>
        </p:blipFill>
        <p:spPr>
          <a:xfrm>
            <a:off x="2740320" y="720000"/>
            <a:ext cx="4388400" cy="487764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Titration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Titration Bars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76" name="Picture 251"/>
          <p:cNvPicPr/>
          <p:nvPr/>
        </p:nvPicPr>
        <p:blipFill>
          <a:blip r:embed="rId2"/>
          <a:stretch/>
        </p:blipFill>
        <p:spPr>
          <a:xfrm>
            <a:off x="1496160" y="697680"/>
            <a:ext cx="6685920" cy="496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Nature Ft. Rating Table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78" name="Picture 253"/>
          <p:cNvPicPr/>
          <p:nvPr/>
        </p:nvPicPr>
        <p:blipFill>
          <a:blip r:embed="rId2"/>
          <a:stretch/>
        </p:blipFill>
        <p:spPr>
          <a:xfrm>
            <a:off x="110880" y="1182600"/>
            <a:ext cx="9921960" cy="328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Transport Ft. Rating Table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80" name="Picture 255"/>
          <p:cNvPicPr/>
          <p:nvPr/>
        </p:nvPicPr>
        <p:blipFill>
          <a:blip r:embed="rId2"/>
          <a:stretch/>
        </p:blipFill>
        <p:spPr>
          <a:xfrm>
            <a:off x="28440" y="1774080"/>
            <a:ext cx="10076400" cy="316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186840"/>
            <a:ext cx="1005264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Semantic Similarity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1814040" y="897840"/>
            <a:ext cx="2740320" cy="274068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3"/>
          <a:srcRect l="17656" r="21754"/>
          <a:stretch/>
        </p:blipFill>
        <p:spPr>
          <a:xfrm>
            <a:off x="5469120" y="905400"/>
            <a:ext cx="2740320" cy="274068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3677040" y="3994200"/>
            <a:ext cx="274032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Lato"/>
                <a:ea typeface="DejaVu Sans"/>
              </a:rPr>
              <a:t>How similar are these two animals on a scale of 1-5?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0" y="5228640"/>
            <a:ext cx="10076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99999"/>
                </a:solidFill>
                <a:latin typeface="Lato"/>
                <a:ea typeface="DejaVu Sans"/>
              </a:rPr>
              <a:t>Nosofsky 1991, Tversky 1997, Osherson et al 1991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Nature Regression Graph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82" name="Picture 257"/>
          <p:cNvPicPr/>
          <p:nvPr/>
        </p:nvPicPr>
        <p:blipFill>
          <a:blip r:embed="rId2"/>
          <a:stretch/>
        </p:blipFill>
        <p:spPr>
          <a:xfrm>
            <a:off x="2286000" y="725040"/>
            <a:ext cx="5060880" cy="469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Transport Regression Graph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84" name="Picture 259"/>
          <p:cNvPicPr/>
          <p:nvPr/>
        </p:nvPicPr>
        <p:blipFill>
          <a:blip r:embed="rId2"/>
          <a:stretch/>
        </p:blipFill>
        <p:spPr>
          <a:xfrm>
            <a:off x="2270880" y="832680"/>
            <a:ext cx="5147280" cy="447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3640" y="6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Projection Math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86" name="Picture 261"/>
          <p:cNvPicPr/>
          <p:nvPr/>
        </p:nvPicPr>
        <p:blipFill>
          <a:blip r:embed="rId2"/>
          <a:stretch/>
        </p:blipFill>
        <p:spPr>
          <a:xfrm>
            <a:off x="2872080" y="1152720"/>
            <a:ext cx="4389120" cy="1284480"/>
          </a:xfrm>
          <a:prstGeom prst="rect">
            <a:avLst/>
          </a:prstGeom>
          <a:ln>
            <a:noFill/>
          </a:ln>
        </p:spPr>
      </p:pic>
      <p:pic>
        <p:nvPicPr>
          <p:cNvPr id="287" name="Picture 262"/>
          <p:cNvPicPr/>
          <p:nvPr/>
        </p:nvPicPr>
        <p:blipFill>
          <a:blip r:embed="rId3"/>
          <a:stretch/>
        </p:blipFill>
        <p:spPr>
          <a:xfrm>
            <a:off x="822960" y="2998080"/>
            <a:ext cx="8284320" cy="192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3640" y="60681"/>
            <a:ext cx="906660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Parameters - Nature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31FA0-F9B0-49AD-8640-A4438C04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3034"/>
            <a:ext cx="5586214" cy="47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22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3640" y="60681"/>
            <a:ext cx="906660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Parameters - Transport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716D1-3780-4283-88CE-F07ECA62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20" y="680032"/>
            <a:ext cx="5328178" cy="45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684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3640" y="60681"/>
            <a:ext cx="906660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Bootstrap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EC9A3-2D39-4754-AE5D-31A51C63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78" y="652620"/>
            <a:ext cx="5060941" cy="47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2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3640" y="60681"/>
            <a:ext cx="906660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Features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EFABB-2E1B-49E1-84F2-33863E7E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609441"/>
            <a:ext cx="7629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849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3640" y="60681"/>
            <a:ext cx="906660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Endpoints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1B21C0-53F2-4070-92D2-317CC86A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86" y="548639"/>
            <a:ext cx="7092878" cy="56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15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Collecting Similarity Judgments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280160" y="1274400"/>
            <a:ext cx="74962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DejaVu Sans"/>
              </a:rPr>
              <a:t>Quadratic relationship between objects and comparisons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401760" y="2283120"/>
            <a:ext cx="3436920" cy="23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DejaVu Sans"/>
              </a:rPr>
              <a:t>Lab Scale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DejaVu Sans"/>
              </a:rPr>
              <a:t>Objects       Comparisons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Noto Sans CJK SC Regular"/>
              </a:rPr>
              <a:t>    10                    45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Noto Sans CJK SC Regular"/>
              </a:rPr>
              <a:t>    25                   300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6035040" y="2286000"/>
            <a:ext cx="3381480" cy="23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DejaVu Sans"/>
              </a:rPr>
              <a:t>Human Scale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DejaVu Sans"/>
              </a:rPr>
              <a:t>Objects       Comparisons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Noto Sans CJK SC Regular"/>
              </a:rPr>
              <a:t>    30K                 500K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200" b="0" strike="noStrike" spc="-1">
                <a:solidFill>
                  <a:srgbClr val="000000"/>
                </a:solidFill>
                <a:latin typeface="Lato"/>
                <a:ea typeface="Noto Sans CJK SC Regular"/>
              </a:rPr>
              <a:t> Trillions             10^23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360" y="5228640"/>
            <a:ext cx="10076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99999"/>
                </a:solidFill>
                <a:latin typeface="Lato"/>
                <a:ea typeface="DejaVu Sans"/>
              </a:rPr>
              <a:t>Biederman 1987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186840"/>
            <a:ext cx="1005264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Estimating Similarity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814040" y="897840"/>
            <a:ext cx="2740320" cy="274068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rcRect l="17656" r="21754"/>
          <a:stretch/>
        </p:blipFill>
        <p:spPr>
          <a:xfrm>
            <a:off x="5469120" y="905400"/>
            <a:ext cx="2740320" cy="27406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925200" y="3729600"/>
            <a:ext cx="17355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Size: 5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Danger: 4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Furriness: 5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7" name="Line 3"/>
          <p:cNvSpPr/>
          <p:nvPr/>
        </p:nvSpPr>
        <p:spPr>
          <a:xfrm>
            <a:off x="3656520" y="3660120"/>
            <a:ext cx="274212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Line 4"/>
          <p:cNvSpPr/>
          <p:nvPr/>
        </p:nvSpPr>
        <p:spPr>
          <a:xfrm flipH="1" flipV="1">
            <a:off x="3655800" y="918000"/>
            <a:ext cx="720" cy="274212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5"/>
          <p:cNvSpPr/>
          <p:nvPr/>
        </p:nvSpPr>
        <p:spPr>
          <a:xfrm flipV="1">
            <a:off x="3656520" y="1831680"/>
            <a:ext cx="2376360" cy="182844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5484600" y="3385800"/>
            <a:ext cx="912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size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1" name="CustomShape 7"/>
          <p:cNvSpPr/>
          <p:nvPr/>
        </p:nvSpPr>
        <p:spPr>
          <a:xfrm rot="16200000">
            <a:off x="2944080" y="1285200"/>
            <a:ext cx="1094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danger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19345200">
            <a:off x="4917960" y="1866960"/>
            <a:ext cx="1094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furriness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03" name="Group 9"/>
          <p:cNvGrpSpPr/>
          <p:nvPr/>
        </p:nvGrpSpPr>
        <p:grpSpPr>
          <a:xfrm>
            <a:off x="3570480" y="1064520"/>
            <a:ext cx="820800" cy="435960"/>
            <a:chOff x="3570480" y="1064520"/>
            <a:chExt cx="820800" cy="435960"/>
          </a:xfrm>
        </p:grpSpPr>
        <p:sp>
          <p:nvSpPr>
            <p:cNvPr id="104" name="CustomShape 10"/>
            <p:cNvSpPr/>
            <p:nvPr/>
          </p:nvSpPr>
          <p:spPr>
            <a:xfrm>
              <a:off x="3913920" y="1319400"/>
              <a:ext cx="181080" cy="181080"/>
            </a:xfrm>
            <a:prstGeom prst="ellipse">
              <a:avLst/>
            </a:prstGeom>
            <a:solidFill>
              <a:srgbClr val="999999"/>
            </a:solidFill>
            <a:ln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1"/>
            <p:cNvSpPr/>
            <p:nvPr/>
          </p:nvSpPr>
          <p:spPr>
            <a:xfrm>
              <a:off x="3570480" y="1064520"/>
              <a:ext cx="820800" cy="317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bull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106" name="Group 12"/>
          <p:cNvGrpSpPr/>
          <p:nvPr/>
        </p:nvGrpSpPr>
        <p:grpSpPr>
          <a:xfrm>
            <a:off x="4434480" y="1784520"/>
            <a:ext cx="820800" cy="435600"/>
            <a:chOff x="4434480" y="1784520"/>
            <a:chExt cx="820800" cy="435600"/>
          </a:xfrm>
        </p:grpSpPr>
        <p:sp>
          <p:nvSpPr>
            <p:cNvPr id="107" name="CustomShape 13"/>
            <p:cNvSpPr/>
            <p:nvPr/>
          </p:nvSpPr>
          <p:spPr>
            <a:xfrm>
              <a:off x="4705560" y="2039040"/>
              <a:ext cx="181080" cy="181080"/>
            </a:xfrm>
            <a:prstGeom prst="ellipse">
              <a:avLst/>
            </a:prstGeom>
            <a:solidFill>
              <a:srgbClr val="999999"/>
            </a:solidFill>
            <a:ln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14"/>
            <p:cNvSpPr/>
            <p:nvPr/>
          </p:nvSpPr>
          <p:spPr>
            <a:xfrm>
              <a:off x="4434480" y="1784520"/>
              <a:ext cx="820800" cy="317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bear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109" name="CustomShape 15"/>
          <p:cNvSpPr/>
          <p:nvPr/>
        </p:nvSpPr>
        <p:spPr>
          <a:xfrm>
            <a:off x="4436280" y="1570680"/>
            <a:ext cx="17892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0" name="Group 16"/>
          <p:cNvGrpSpPr/>
          <p:nvPr/>
        </p:nvGrpSpPr>
        <p:grpSpPr>
          <a:xfrm>
            <a:off x="3903120" y="1265400"/>
            <a:ext cx="952920" cy="991440"/>
            <a:chOff x="3903120" y="1265400"/>
            <a:chExt cx="952920" cy="991440"/>
          </a:xfrm>
        </p:grpSpPr>
        <p:sp>
          <p:nvSpPr>
            <p:cNvPr id="111" name="CustomShape 17"/>
            <p:cNvSpPr/>
            <p:nvPr/>
          </p:nvSpPr>
          <p:spPr>
            <a:xfrm rot="2826600">
              <a:off x="3850560" y="1602000"/>
              <a:ext cx="1058040" cy="317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similarity</a:t>
              </a:r>
              <a:endParaRPr lang="en-US" sz="1500" b="0" strike="noStrike" spc="-1" dirty="0">
                <a:latin typeface="Arial"/>
              </a:endParaRPr>
            </a:p>
          </p:txBody>
        </p:sp>
      </p:grpSp>
      <p:sp>
        <p:nvSpPr>
          <p:cNvPr id="112" name="Line 18"/>
          <p:cNvSpPr/>
          <p:nvPr/>
        </p:nvSpPr>
        <p:spPr>
          <a:xfrm>
            <a:off x="4113360" y="3568680"/>
            <a:ext cx="360" cy="18288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19"/>
          <p:cNvSpPr/>
          <p:nvPr/>
        </p:nvSpPr>
        <p:spPr>
          <a:xfrm>
            <a:off x="4797000" y="3568680"/>
            <a:ext cx="360" cy="18288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20"/>
          <p:cNvSpPr/>
          <p:nvPr/>
        </p:nvSpPr>
        <p:spPr>
          <a:xfrm>
            <a:off x="3554280" y="2040480"/>
            <a:ext cx="18288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1"/>
          <p:cNvSpPr/>
          <p:nvPr/>
        </p:nvSpPr>
        <p:spPr>
          <a:xfrm>
            <a:off x="3554280" y="1356840"/>
            <a:ext cx="18288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2"/>
          <p:cNvSpPr/>
          <p:nvPr/>
        </p:nvSpPr>
        <p:spPr>
          <a:xfrm>
            <a:off x="5118840" y="2380320"/>
            <a:ext cx="146520" cy="1479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23"/>
          <p:cNvSpPr/>
          <p:nvPr/>
        </p:nvSpPr>
        <p:spPr>
          <a:xfrm>
            <a:off x="6937200" y="3729600"/>
            <a:ext cx="17355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Size: 4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Danger: 5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en-US" sz="20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Furriness: 4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8" name="CustomShape 24"/>
          <p:cNvSpPr/>
          <p:nvPr/>
        </p:nvSpPr>
        <p:spPr>
          <a:xfrm>
            <a:off x="4062240" y="4128480"/>
            <a:ext cx="2009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CE181E"/>
                </a:solidFill>
                <a:latin typeface="Lato"/>
                <a:ea typeface="DejaVu Sans"/>
              </a:rPr>
              <a:t>r=0.6-0.7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19" name="Line 25"/>
          <p:cNvSpPr/>
          <p:nvPr/>
        </p:nvSpPr>
        <p:spPr>
          <a:xfrm>
            <a:off x="4795200" y="2632680"/>
            <a:ext cx="146520" cy="1479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6"/>
          <p:cNvSpPr/>
          <p:nvPr/>
        </p:nvSpPr>
        <p:spPr>
          <a:xfrm>
            <a:off x="360" y="5228640"/>
            <a:ext cx="10076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99999"/>
                </a:solidFill>
                <a:latin typeface="Lato"/>
                <a:ea typeface="DejaVu Sans"/>
              </a:rPr>
              <a:t>Nosofsky 1991, Tversky 1997, Osherson 1991, Iordan et al 2018</a:t>
            </a:r>
            <a:endParaRPr lang="en-US" sz="1800" b="0" strike="noStrike" spc="-1"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324A65-DF00-4EA9-B3EE-11E5E1EEDAC2}"/>
              </a:ext>
            </a:extLst>
          </p:cNvPr>
          <p:cNvCxnSpPr/>
          <p:nvPr/>
        </p:nvCxnSpPr>
        <p:spPr>
          <a:xfrm flipV="1">
            <a:off x="3633000" y="1125418"/>
            <a:ext cx="0" cy="2557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CE6645-72B2-4365-9949-0352D9B7F99B}"/>
              </a:ext>
            </a:extLst>
          </p:cNvPr>
          <p:cNvCxnSpPr>
            <a:cxnSpLocks/>
          </p:cNvCxnSpPr>
          <p:nvPr/>
        </p:nvCxnSpPr>
        <p:spPr>
          <a:xfrm>
            <a:off x="3621285" y="3663166"/>
            <a:ext cx="25763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CA4A00-3282-4231-AA79-DB621AA74D78}"/>
              </a:ext>
            </a:extLst>
          </p:cNvPr>
          <p:cNvCxnSpPr>
            <a:cxnSpLocks/>
          </p:cNvCxnSpPr>
          <p:nvPr/>
        </p:nvCxnSpPr>
        <p:spPr>
          <a:xfrm flipV="1">
            <a:off x="3633000" y="1860855"/>
            <a:ext cx="2267615" cy="1814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5904E-6 1.97984E-6 L -0.17376 0.002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6" y="1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86E-6 1.84542E-6 L 0.18195 -0.003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Estimating Similarity with Machine Learning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197520" y="1920240"/>
            <a:ext cx="1918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Lato"/>
                <a:ea typeface="DejaVu Sans"/>
              </a:rPr>
              <a:t>Neural Network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81520" y="1056240"/>
            <a:ext cx="1918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Lato"/>
                <a:ea typeface="DejaVu Sans"/>
              </a:rPr>
              <a:t>Text Documents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6545520" y="1643040"/>
            <a:ext cx="1918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Lato"/>
                <a:ea typeface="DejaVu Sans"/>
              </a:rPr>
              <a:t>Estimated Semantic Space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360" y="5228640"/>
            <a:ext cx="10076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999999"/>
                </a:solidFill>
                <a:latin typeface="Lato"/>
                <a:ea typeface="DejaVu Sans"/>
              </a:rPr>
              <a:t>Mikolov et al 2013, Pennington et al 2014, Pereira et al 2016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548640" y="1683000"/>
            <a:ext cx="730440" cy="87624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548640" y="2727360"/>
            <a:ext cx="730440" cy="87624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2"/>
          <a:stretch/>
        </p:blipFill>
        <p:spPr>
          <a:xfrm>
            <a:off x="548640" y="3735720"/>
            <a:ext cx="730440" cy="876240"/>
          </a:xfrm>
          <a:prstGeom prst="rect">
            <a:avLst/>
          </a:prstGeom>
          <a:ln>
            <a:noFill/>
          </a:ln>
        </p:spPr>
      </p:pic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548640" y="4672080"/>
            <a:ext cx="730440" cy="876240"/>
          </a:xfrm>
          <a:prstGeom prst="rect">
            <a:avLst/>
          </a:prstGeom>
          <a:ln>
            <a:noFill/>
          </a:ln>
        </p:spPr>
      </p:pic>
      <p:pic>
        <p:nvPicPr>
          <p:cNvPr id="130" name="Picture 129"/>
          <p:cNvPicPr/>
          <p:nvPr/>
        </p:nvPicPr>
        <p:blipFill>
          <a:blip r:embed="rId3"/>
          <a:stretch/>
        </p:blipFill>
        <p:spPr>
          <a:xfrm>
            <a:off x="3200400" y="2304000"/>
            <a:ext cx="2064240" cy="1956600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4"/>
          <a:stretch/>
        </p:blipFill>
        <p:spPr>
          <a:xfrm>
            <a:off x="6492240" y="2305440"/>
            <a:ext cx="2064240" cy="1985040"/>
          </a:xfrm>
          <a:prstGeom prst="rect">
            <a:avLst/>
          </a:prstGeom>
          <a:ln>
            <a:noFill/>
          </a:ln>
        </p:spPr>
      </p:pic>
      <p:sp>
        <p:nvSpPr>
          <p:cNvPr id="132" name="CustomShape 6"/>
          <p:cNvSpPr/>
          <p:nvPr/>
        </p:nvSpPr>
        <p:spPr>
          <a:xfrm>
            <a:off x="1280160" y="2121480"/>
            <a:ext cx="1919520" cy="116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7"/>
          <p:cNvSpPr/>
          <p:nvPr/>
        </p:nvSpPr>
        <p:spPr>
          <a:xfrm>
            <a:off x="1280160" y="3165840"/>
            <a:ext cx="1919520" cy="11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8"/>
          <p:cNvSpPr/>
          <p:nvPr/>
        </p:nvSpPr>
        <p:spPr>
          <a:xfrm flipV="1">
            <a:off x="1280160" y="3282120"/>
            <a:ext cx="1919520" cy="89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 flipV="1">
            <a:off x="1280160" y="3281400"/>
            <a:ext cx="1919520" cy="182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0"/>
          <p:cNvSpPr/>
          <p:nvPr/>
        </p:nvSpPr>
        <p:spPr>
          <a:xfrm>
            <a:off x="5265720" y="3282840"/>
            <a:ext cx="122580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0811C2-A8C8-48BB-84D2-889C98B3CFBB}"/>
              </a:ext>
            </a:extLst>
          </p:cNvPr>
          <p:cNvCxnSpPr>
            <a:stCxn id="126" idx="3"/>
            <a:endCxn id="130" idx="1"/>
          </p:cNvCxnSpPr>
          <p:nvPr/>
        </p:nvCxnSpPr>
        <p:spPr>
          <a:xfrm>
            <a:off x="1279080" y="2121120"/>
            <a:ext cx="1921320" cy="1161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A3FC94-636C-4344-94C2-EC375DF3E684}"/>
              </a:ext>
            </a:extLst>
          </p:cNvPr>
          <p:cNvCxnSpPr>
            <a:endCxn id="130" idx="1"/>
          </p:cNvCxnSpPr>
          <p:nvPr/>
        </p:nvCxnSpPr>
        <p:spPr>
          <a:xfrm>
            <a:off x="1279080" y="3165840"/>
            <a:ext cx="1921320" cy="116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B6C5F-1085-423D-8B9C-D9CD845883BF}"/>
              </a:ext>
            </a:extLst>
          </p:cNvPr>
          <p:cNvCxnSpPr>
            <a:endCxn id="130" idx="1"/>
          </p:cNvCxnSpPr>
          <p:nvPr/>
        </p:nvCxnSpPr>
        <p:spPr>
          <a:xfrm flipV="1">
            <a:off x="1279080" y="3282300"/>
            <a:ext cx="1921320" cy="890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04DF4-6E20-4682-8E6B-EF5C9FD9F2FD}"/>
              </a:ext>
            </a:extLst>
          </p:cNvPr>
          <p:cNvCxnSpPr>
            <a:stCxn id="129" idx="3"/>
          </p:cNvCxnSpPr>
          <p:nvPr/>
        </p:nvCxnSpPr>
        <p:spPr>
          <a:xfrm flipV="1">
            <a:off x="1279080" y="3297600"/>
            <a:ext cx="1918440" cy="181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4AA567-5864-4CA9-A4B2-0A0F6A321C28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5264640" y="3282300"/>
            <a:ext cx="1227600" cy="15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Estimating Similarity with Machine Learning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" name="Line 2"/>
          <p:cNvSpPr/>
          <p:nvPr/>
        </p:nvSpPr>
        <p:spPr>
          <a:xfrm>
            <a:off x="920880" y="4955760"/>
            <a:ext cx="274212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3"/>
          <p:cNvSpPr/>
          <p:nvPr/>
        </p:nvSpPr>
        <p:spPr>
          <a:xfrm flipH="1" flipV="1">
            <a:off x="920520" y="2213640"/>
            <a:ext cx="720" cy="274212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Line 4"/>
          <p:cNvSpPr/>
          <p:nvPr/>
        </p:nvSpPr>
        <p:spPr>
          <a:xfrm flipV="1">
            <a:off x="920880" y="3127320"/>
            <a:ext cx="2376360" cy="182844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5"/>
          <p:cNvSpPr/>
          <p:nvPr/>
        </p:nvSpPr>
        <p:spPr>
          <a:xfrm>
            <a:off x="2748960" y="4681440"/>
            <a:ext cx="912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size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 rot="16200000">
            <a:off x="208800" y="2580840"/>
            <a:ext cx="1094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danger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 rot="19345200">
            <a:off x="2182680" y="3162600"/>
            <a:ext cx="1094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furriness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286640" y="257904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9"/>
          <p:cNvSpPr/>
          <p:nvPr/>
        </p:nvSpPr>
        <p:spPr>
          <a:xfrm>
            <a:off x="2006280" y="326268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979200" y="23241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bear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1735200" y="30081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bull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48" name="CustomShape 12"/>
          <p:cNvSpPr/>
          <p:nvPr/>
        </p:nvSpPr>
        <p:spPr>
          <a:xfrm>
            <a:off x="1701000" y="2866320"/>
            <a:ext cx="17892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9" name="Group 13"/>
          <p:cNvGrpSpPr/>
          <p:nvPr/>
        </p:nvGrpSpPr>
        <p:grpSpPr>
          <a:xfrm>
            <a:off x="5980440" y="2217240"/>
            <a:ext cx="2936760" cy="2907960"/>
            <a:chOff x="5980440" y="2217240"/>
            <a:chExt cx="2936760" cy="2907960"/>
          </a:xfrm>
        </p:grpSpPr>
        <p:sp>
          <p:nvSpPr>
            <p:cNvPr id="150" name="Line 14"/>
            <p:cNvSpPr/>
            <p:nvPr/>
          </p:nvSpPr>
          <p:spPr>
            <a:xfrm>
              <a:off x="6175080" y="4959360"/>
              <a:ext cx="2742120" cy="36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Line 15"/>
            <p:cNvSpPr/>
            <p:nvPr/>
          </p:nvSpPr>
          <p:spPr>
            <a:xfrm flipH="1" flipV="1">
              <a:off x="6174360" y="2217240"/>
              <a:ext cx="720" cy="274212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Line 16"/>
            <p:cNvSpPr/>
            <p:nvPr/>
          </p:nvSpPr>
          <p:spPr>
            <a:xfrm flipV="1">
              <a:off x="6175080" y="3130920"/>
              <a:ext cx="2376360" cy="182844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17"/>
            <p:cNvSpPr/>
            <p:nvPr/>
          </p:nvSpPr>
          <p:spPr>
            <a:xfrm>
              <a:off x="7270050" y="4761240"/>
              <a:ext cx="15116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dimension 3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54" name="CustomShape 18"/>
            <p:cNvSpPr/>
            <p:nvPr/>
          </p:nvSpPr>
          <p:spPr>
            <a:xfrm rot="16200000">
              <a:off x="5227680" y="3009900"/>
              <a:ext cx="1869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dimension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55" name="CustomShape 19"/>
            <p:cNvSpPr/>
            <p:nvPr/>
          </p:nvSpPr>
          <p:spPr>
            <a:xfrm rot="19345200">
              <a:off x="6751080" y="3399840"/>
              <a:ext cx="186012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dimension 2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6" name="CustomShape 20"/>
          <p:cNvSpPr/>
          <p:nvPr/>
        </p:nvSpPr>
        <p:spPr>
          <a:xfrm>
            <a:off x="6540480" y="258264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21"/>
          <p:cNvSpPr/>
          <p:nvPr/>
        </p:nvSpPr>
        <p:spPr>
          <a:xfrm>
            <a:off x="6648480" y="4022280"/>
            <a:ext cx="181080" cy="181080"/>
          </a:xfrm>
          <a:prstGeom prst="ellipse">
            <a:avLst/>
          </a:prstGeom>
          <a:solidFill>
            <a:srgbClr val="999999"/>
          </a:solidFill>
          <a:ln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2"/>
          <p:cNvSpPr/>
          <p:nvPr/>
        </p:nvSpPr>
        <p:spPr>
          <a:xfrm>
            <a:off x="6233400" y="23277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bear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9" name="CustomShape 23"/>
          <p:cNvSpPr/>
          <p:nvPr/>
        </p:nvSpPr>
        <p:spPr>
          <a:xfrm>
            <a:off x="6341400" y="3731760"/>
            <a:ext cx="82080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bull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60" name="CustomShape 24"/>
          <p:cNvSpPr/>
          <p:nvPr/>
        </p:nvSpPr>
        <p:spPr>
          <a:xfrm>
            <a:off x="6954840" y="2869920"/>
            <a:ext cx="17892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25"/>
          <p:cNvSpPr/>
          <p:nvPr/>
        </p:nvSpPr>
        <p:spPr>
          <a:xfrm>
            <a:off x="914040" y="986040"/>
            <a:ext cx="25574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Psychology Approach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Low dimensional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Human-relevant dimensions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2" name="CustomShape 26"/>
          <p:cNvSpPr/>
          <p:nvPr/>
        </p:nvSpPr>
        <p:spPr>
          <a:xfrm>
            <a:off x="6383880" y="986040"/>
            <a:ext cx="255744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ML/NLP Approach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 dimensional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(Uninterpretable dimensions)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3" name="CustomShape 27"/>
          <p:cNvSpPr/>
          <p:nvPr/>
        </p:nvSpPr>
        <p:spPr>
          <a:xfrm>
            <a:off x="6438240" y="5172480"/>
            <a:ext cx="2009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CE181E"/>
                </a:solidFill>
                <a:latin typeface="Lato"/>
                <a:ea typeface="DejaVu Sans"/>
              </a:rPr>
              <a:t>r=0.1-0.6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64" name="CustomShape 28"/>
          <p:cNvSpPr/>
          <p:nvPr/>
        </p:nvSpPr>
        <p:spPr>
          <a:xfrm>
            <a:off x="1218240" y="5172480"/>
            <a:ext cx="2009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CE181E"/>
                </a:solidFill>
                <a:latin typeface="Lato"/>
                <a:ea typeface="DejaVu Sans"/>
              </a:rPr>
              <a:t>r=0.6-0.7</a:t>
            </a:r>
            <a:endParaRPr lang="en-US" sz="2200" b="0" strike="noStrike" spc="-1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38832F-DE25-461D-A647-4349BF08BB01}"/>
              </a:ext>
            </a:extLst>
          </p:cNvPr>
          <p:cNvCxnSpPr/>
          <p:nvPr/>
        </p:nvCxnSpPr>
        <p:spPr>
          <a:xfrm>
            <a:off x="1104900" y="4762500"/>
            <a:ext cx="2413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D8481D-5FB0-4528-AD62-D7A74F5A185F}"/>
              </a:ext>
            </a:extLst>
          </p:cNvPr>
          <p:cNvCxnSpPr>
            <a:cxnSpLocks/>
          </p:cNvCxnSpPr>
          <p:nvPr/>
        </p:nvCxnSpPr>
        <p:spPr>
          <a:xfrm flipV="1">
            <a:off x="1098550" y="2447280"/>
            <a:ext cx="0" cy="2321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B4F4A9-76BA-4801-8215-29C8F96A9ED2}"/>
              </a:ext>
            </a:extLst>
          </p:cNvPr>
          <p:cNvCxnSpPr>
            <a:cxnSpLocks/>
          </p:cNvCxnSpPr>
          <p:nvPr/>
        </p:nvCxnSpPr>
        <p:spPr>
          <a:xfrm flipV="1">
            <a:off x="1117600" y="3127320"/>
            <a:ext cx="2179640" cy="1635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52A4D3-C4CA-4F59-B1B8-12300C50B266}"/>
              </a:ext>
            </a:extLst>
          </p:cNvPr>
          <p:cNvCxnSpPr/>
          <p:nvPr/>
        </p:nvCxnSpPr>
        <p:spPr>
          <a:xfrm>
            <a:off x="6375400" y="4768850"/>
            <a:ext cx="2413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66652F-07AE-4B27-8A14-C8D7369B330E}"/>
              </a:ext>
            </a:extLst>
          </p:cNvPr>
          <p:cNvCxnSpPr>
            <a:cxnSpLocks/>
          </p:cNvCxnSpPr>
          <p:nvPr/>
        </p:nvCxnSpPr>
        <p:spPr>
          <a:xfrm flipV="1">
            <a:off x="6369050" y="2453630"/>
            <a:ext cx="0" cy="2321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56C44C-E90C-4EB1-9361-CC4BE0AF89C2}"/>
              </a:ext>
            </a:extLst>
          </p:cNvPr>
          <p:cNvCxnSpPr>
            <a:cxnSpLocks/>
          </p:cNvCxnSpPr>
          <p:nvPr/>
        </p:nvCxnSpPr>
        <p:spPr>
          <a:xfrm flipV="1">
            <a:off x="6388100" y="3133670"/>
            <a:ext cx="2179640" cy="1635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2" grpId="0"/>
      <p:bldP spid="163" grpId="0"/>
      <p:bldP spid="1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Estimating Similarity with Machine Learning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828080" y="1462320"/>
            <a:ext cx="6396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Syntactic Context: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Words that occur in similar contexts tend to have similar meanings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2234880" y="2357280"/>
            <a:ext cx="2744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Similar Syntactic Context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165400" y="2742480"/>
            <a:ext cx="277344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“She saw the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bear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which was no larger than the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bull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.”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“The economy finally recovered from the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bear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market, entering a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bull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market by 2012.”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5294880" y="2897280"/>
            <a:ext cx="2744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E42922"/>
                </a:solidFill>
                <a:latin typeface="Arial"/>
                <a:ea typeface="DejaVu Sans"/>
              </a:rPr>
              <a:t>Semantic Context 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5294880" y="4049280"/>
            <a:ext cx="2744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780373"/>
                </a:solidFill>
                <a:latin typeface="Arial"/>
                <a:ea typeface="DejaVu Sans"/>
              </a:rPr>
              <a:t>Semantic Context 2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3640" y="423720"/>
            <a:ext cx="906660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Lato"/>
                <a:ea typeface="DejaVu Sans"/>
              </a:rPr>
              <a:t>Hypothesis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3640" y="1326240"/>
            <a:ext cx="9066600" cy="32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1414"/>
              </a:spcBef>
            </a:pPr>
            <a:endParaRPr lang="en-US" sz="1800" b="0" strike="noStrike" spc="-1" dirty="0"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Semantic Context is a key factor in human semantic judgments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endParaRPr lang="en-US" sz="3200" b="0" strike="noStrike" spc="-1" dirty="0"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Accounting for semantic context will improve models of semantic judgments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3640" y="149400"/>
            <a:ext cx="9066600" cy="109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Lato"/>
                <a:ea typeface="DejaVu Sans"/>
              </a:rPr>
              <a:t>Building Context-Constrained Embedding Spaces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2628720" y="1421640"/>
            <a:ext cx="730440" cy="807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2642400" y="2531880"/>
            <a:ext cx="730440" cy="80352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4"/>
          <a:stretch/>
        </p:blipFill>
        <p:spPr>
          <a:xfrm>
            <a:off x="2642400" y="3596400"/>
            <a:ext cx="747000" cy="832320"/>
          </a:xfrm>
          <a:prstGeom prst="rect">
            <a:avLst/>
          </a:prstGeom>
          <a:ln>
            <a:noFill/>
          </a:ln>
        </p:spPr>
      </p:pic>
      <p:pic>
        <p:nvPicPr>
          <p:cNvPr id="177" name="Picture 176"/>
          <p:cNvPicPr/>
          <p:nvPr/>
        </p:nvPicPr>
        <p:blipFill>
          <a:blip r:embed="rId5"/>
          <a:stretch/>
        </p:blipFill>
        <p:spPr>
          <a:xfrm>
            <a:off x="2642400" y="4668120"/>
            <a:ext cx="730440" cy="869760"/>
          </a:xfrm>
          <a:prstGeom prst="rect">
            <a:avLst/>
          </a:prstGeom>
          <a:ln>
            <a:noFill/>
          </a:ln>
        </p:spPr>
      </p:pic>
      <p:pic>
        <p:nvPicPr>
          <p:cNvPr id="178" name="Picture 177"/>
          <p:cNvPicPr/>
          <p:nvPr/>
        </p:nvPicPr>
        <p:blipFill>
          <a:blip r:embed="rId6"/>
          <a:stretch/>
        </p:blipFill>
        <p:spPr>
          <a:xfrm>
            <a:off x="4487760" y="4574880"/>
            <a:ext cx="1114560" cy="106056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7"/>
          <a:stretch/>
        </p:blipFill>
        <p:spPr>
          <a:xfrm>
            <a:off x="4478760" y="3470400"/>
            <a:ext cx="1123560" cy="1082880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8"/>
          <a:stretch/>
        </p:blipFill>
        <p:spPr>
          <a:xfrm>
            <a:off x="4480560" y="2414160"/>
            <a:ext cx="1117800" cy="104004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9"/>
          <a:stretch/>
        </p:blipFill>
        <p:spPr>
          <a:xfrm>
            <a:off x="4479840" y="1298520"/>
            <a:ext cx="1114560" cy="104796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10"/>
          <a:stretch/>
        </p:blipFill>
        <p:spPr>
          <a:xfrm>
            <a:off x="6921000" y="2395800"/>
            <a:ext cx="1132920" cy="107352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11"/>
          <a:stretch/>
        </p:blipFill>
        <p:spPr>
          <a:xfrm>
            <a:off x="6914880" y="1271160"/>
            <a:ext cx="1141920" cy="109692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12"/>
          <a:stretch/>
        </p:blipFill>
        <p:spPr>
          <a:xfrm>
            <a:off x="6931080" y="3470400"/>
            <a:ext cx="1114560" cy="10828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13"/>
          <a:stretch/>
        </p:blipFill>
        <p:spPr>
          <a:xfrm>
            <a:off x="6922080" y="4563000"/>
            <a:ext cx="1141920" cy="107316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91440" y="1554480"/>
            <a:ext cx="1553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Wikipedia “Nature”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1440" y="2634480"/>
            <a:ext cx="1553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Wikipedia “Transport”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91440" y="3678480"/>
            <a:ext cx="1553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Wikipedia All Articles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91440" y="4758480"/>
            <a:ext cx="1553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Common Crawl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1632240" y="1554480"/>
            <a:ext cx="1020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70M words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1632240" y="2670480"/>
            <a:ext cx="1020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50M words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1632240" y="3678480"/>
            <a:ext cx="1020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2B words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9"/>
          <p:cNvSpPr/>
          <p:nvPr/>
        </p:nvSpPr>
        <p:spPr>
          <a:xfrm>
            <a:off x="1632240" y="4830480"/>
            <a:ext cx="1020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60B words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Line 1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8"/>
          <p:cNvSpPr/>
          <p:nvPr/>
        </p:nvSpPr>
        <p:spPr>
          <a:xfrm>
            <a:off x="8227440" y="1554480"/>
            <a:ext cx="1553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“Nature” Space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9"/>
          <p:cNvSpPr/>
          <p:nvPr/>
        </p:nvSpPr>
        <p:spPr>
          <a:xfrm>
            <a:off x="8227440" y="2634480"/>
            <a:ext cx="1553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“Transport” Space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20"/>
          <p:cNvSpPr/>
          <p:nvPr/>
        </p:nvSpPr>
        <p:spPr>
          <a:xfrm>
            <a:off x="8227440" y="3714480"/>
            <a:ext cx="16632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Unconstrained Space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21"/>
          <p:cNvSpPr/>
          <p:nvPr/>
        </p:nvSpPr>
        <p:spPr>
          <a:xfrm>
            <a:off x="8227440" y="4794480"/>
            <a:ext cx="16632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DejaVu Sans"/>
              </a:rPr>
              <a:t>Unconstrained Space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22"/>
          <p:cNvSpPr/>
          <p:nvPr/>
        </p:nvSpPr>
        <p:spPr>
          <a:xfrm flipV="1">
            <a:off x="3359880" y="1821960"/>
            <a:ext cx="1119600" cy="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23"/>
          <p:cNvSpPr/>
          <p:nvPr/>
        </p:nvSpPr>
        <p:spPr>
          <a:xfrm>
            <a:off x="3373560" y="2934000"/>
            <a:ext cx="1106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4"/>
          <p:cNvSpPr/>
          <p:nvPr/>
        </p:nvSpPr>
        <p:spPr>
          <a:xfrm flipV="1">
            <a:off x="3390120" y="4011480"/>
            <a:ext cx="1088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5"/>
          <p:cNvSpPr/>
          <p:nvPr/>
        </p:nvSpPr>
        <p:spPr>
          <a:xfrm>
            <a:off x="3373560" y="5103360"/>
            <a:ext cx="11138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6"/>
          <p:cNvSpPr/>
          <p:nvPr/>
        </p:nvSpPr>
        <p:spPr>
          <a:xfrm flipV="1">
            <a:off x="5595120" y="1819080"/>
            <a:ext cx="1319400" cy="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27"/>
          <p:cNvSpPr/>
          <p:nvPr/>
        </p:nvSpPr>
        <p:spPr>
          <a:xfrm flipV="1">
            <a:off x="5599080" y="2932200"/>
            <a:ext cx="132156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28"/>
          <p:cNvSpPr/>
          <p:nvPr/>
        </p:nvSpPr>
        <p:spPr>
          <a:xfrm>
            <a:off x="5603040" y="4012200"/>
            <a:ext cx="1327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29"/>
          <p:cNvSpPr/>
          <p:nvPr/>
        </p:nvSpPr>
        <p:spPr>
          <a:xfrm flipV="1">
            <a:off x="5603040" y="5099040"/>
            <a:ext cx="131868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46907EF-5D0B-4566-86C3-14469CAADCCA}"/>
              </a:ext>
            </a:extLst>
          </p:cNvPr>
          <p:cNvCxnSpPr/>
          <p:nvPr/>
        </p:nvCxnSpPr>
        <p:spPr>
          <a:xfrm>
            <a:off x="3359160" y="1819080"/>
            <a:ext cx="11192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86753C-1489-4128-A47E-E053B4333F7B}"/>
              </a:ext>
            </a:extLst>
          </p:cNvPr>
          <p:cNvCxnSpPr>
            <a:stCxn id="181" idx="3"/>
            <a:endCxn id="183" idx="1"/>
          </p:cNvCxnSpPr>
          <p:nvPr/>
        </p:nvCxnSpPr>
        <p:spPr>
          <a:xfrm flipV="1">
            <a:off x="5594400" y="1819620"/>
            <a:ext cx="1320480" cy="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DF6043-4B6F-42CC-9327-3E6A1D6C8558}"/>
              </a:ext>
            </a:extLst>
          </p:cNvPr>
          <p:cNvCxnSpPr>
            <a:endCxn id="180" idx="1"/>
          </p:cNvCxnSpPr>
          <p:nvPr/>
        </p:nvCxnSpPr>
        <p:spPr>
          <a:xfrm>
            <a:off x="3389400" y="2932200"/>
            <a:ext cx="1091160" cy="1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CB9CC-EDF6-44F5-ADEC-18BE2A05D90D}"/>
              </a:ext>
            </a:extLst>
          </p:cNvPr>
          <p:cNvCxnSpPr>
            <a:stCxn id="180" idx="3"/>
            <a:endCxn id="182" idx="1"/>
          </p:cNvCxnSpPr>
          <p:nvPr/>
        </p:nvCxnSpPr>
        <p:spPr>
          <a:xfrm flipV="1">
            <a:off x="5598360" y="2932560"/>
            <a:ext cx="1322640" cy="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7406D9-EC54-4E7A-8BAA-A24EFE883364}"/>
              </a:ext>
            </a:extLst>
          </p:cNvPr>
          <p:cNvCxnSpPr>
            <a:stCxn id="176" idx="3"/>
          </p:cNvCxnSpPr>
          <p:nvPr/>
        </p:nvCxnSpPr>
        <p:spPr>
          <a:xfrm flipV="1">
            <a:off x="3389400" y="4011480"/>
            <a:ext cx="1088971" cy="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720F6C-2AC2-4CFD-ACAF-07BD015115FF}"/>
              </a:ext>
            </a:extLst>
          </p:cNvPr>
          <p:cNvCxnSpPr>
            <a:stCxn id="179" idx="3"/>
            <a:endCxn id="184" idx="1"/>
          </p:cNvCxnSpPr>
          <p:nvPr/>
        </p:nvCxnSpPr>
        <p:spPr>
          <a:xfrm>
            <a:off x="5602320" y="4011840"/>
            <a:ext cx="13287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620A9-15BD-404A-B714-1FB03AD5B245}"/>
              </a:ext>
            </a:extLst>
          </p:cNvPr>
          <p:cNvCxnSpPr>
            <a:endCxn id="178" idx="1"/>
          </p:cNvCxnSpPr>
          <p:nvPr/>
        </p:nvCxnSpPr>
        <p:spPr>
          <a:xfrm>
            <a:off x="3372840" y="5099040"/>
            <a:ext cx="1114920" cy="6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F13231-1B01-4B33-8C22-D5F58BF4A3C6}"/>
              </a:ext>
            </a:extLst>
          </p:cNvPr>
          <p:cNvCxnSpPr/>
          <p:nvPr/>
        </p:nvCxnSpPr>
        <p:spPr>
          <a:xfrm>
            <a:off x="5602320" y="5099040"/>
            <a:ext cx="1312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6844</TotalTime>
  <Words>469</Words>
  <Application>Microsoft Office PowerPoint</Application>
  <PresentationFormat>Custom</PresentationFormat>
  <Paragraphs>144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Lato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Tyler Giallanza</cp:lastModifiedBy>
  <cp:revision>135</cp:revision>
  <dcterms:created xsi:type="dcterms:W3CDTF">2019-10-09T13:38:16Z</dcterms:created>
  <dcterms:modified xsi:type="dcterms:W3CDTF">2019-10-21T17:46:10Z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